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6F902-7692-4809-BC51-FF45F096C18D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821F-01F4-4938-9635-C85F08DF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BA2F3-85A2-46F7-8245-1CC0771BBB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D7E2E529-A925-4B32-B161-4B6E48E36217}" type="slidenum">
              <a:rPr lang="en-US" sz="1200">
                <a:solidFill>
                  <a:schemeClr val="tx2"/>
                </a:solidFill>
              </a:rPr>
              <a:pPr algn="r" eaLnBrk="1" hangingPunct="1"/>
              <a:t>3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18D61ECE-4C62-462D-8994-D888B5E336A7}" type="slidenum">
              <a:rPr lang="en-US" sz="1200">
                <a:solidFill>
                  <a:schemeClr val="tx2"/>
                </a:solidFill>
              </a:rPr>
              <a:pPr algn="r" eaLnBrk="1" hangingPunct="1"/>
              <a:t>4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CFE58774-479F-4DEC-B342-55B1F1E78532}" type="slidenum">
              <a:rPr lang="en-US" sz="1200">
                <a:solidFill>
                  <a:schemeClr val="tx2"/>
                </a:solidFill>
              </a:rPr>
              <a:pPr algn="r" eaLnBrk="1" hangingPunct="1"/>
              <a:t>5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EC107A5-0128-478A-8C58-45A837BC5B14}" type="slidenum">
              <a:rPr lang="en-US" sz="1200">
                <a:solidFill>
                  <a:schemeClr val="tx2"/>
                </a:solidFill>
              </a:rPr>
              <a:pPr algn="r" eaLnBrk="1" hangingPunct="1"/>
              <a:t>6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D2F6C-FFBA-46E9-9CB4-FD1BC74BFF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CD3E-8060-49D8-8175-2408F6F605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3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87B76-7BEC-4D56-BE42-E4E304237AC3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47E0-1E5D-4789-8784-60884A90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8975" y="152400"/>
            <a:ext cx="77724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Why are microbes important?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/>
              <a:t>Ecological Importance of Microbes </a:t>
            </a:r>
            <a:endParaRPr lang="en-US" sz="4400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(Applied and Environmental Microbiology </a:t>
            </a:r>
            <a:r>
              <a:rPr lang="en-US" smtClean="0"/>
              <a:t>Chapter 25)</a:t>
            </a:r>
            <a:endParaRPr lang="en-US" b="1" dirty="0" smtClean="0"/>
          </a:p>
          <a:p>
            <a:pPr algn="ctr" fontAlgn="auto"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88" y="2819400"/>
            <a:ext cx="8915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6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Carbon Cycle</a:t>
            </a:r>
            <a:br>
              <a:rPr lang="en-US" dirty="0" smtClean="0"/>
            </a:br>
            <a:r>
              <a:rPr lang="en-US" dirty="0" smtClean="0"/>
              <a:t>What is one of the main goals of an organism?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order to </a:t>
            </a:r>
            <a:r>
              <a:rPr lang="en-US" dirty="0" smtClean="0"/>
              <a:t>___________most </a:t>
            </a:r>
            <a:r>
              <a:rPr lang="en-US" dirty="0" smtClean="0"/>
              <a:t>organisms need to </a:t>
            </a:r>
            <a:r>
              <a:rPr lang="en-US" dirty="0" smtClean="0"/>
              <a:t>_______________________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Carbon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fundamental element of all organic chemicals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Which we are largely composed of and utilize for energy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6" descr="Structure of an amino ac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5000"/>
            <a:ext cx="12954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start of the carbon cycle is autotrophy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Organisms are categorized according to </a:t>
            </a:r>
            <a:r>
              <a:rPr lang="en-US" dirty="0" err="1" smtClean="0"/>
              <a:t>trophic</a:t>
            </a:r>
            <a:r>
              <a:rPr lang="en-US" dirty="0" smtClean="0"/>
              <a:t> level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 source of food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Primary producers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Cyanobacteria are prokaryotic </a:t>
            </a:r>
            <a:r>
              <a:rPr lang="en-US" dirty="0" smtClean="0"/>
              <a:t> autotrophs 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Algae </a:t>
            </a:r>
            <a:r>
              <a:rPr lang="en-US" dirty="0" smtClean="0"/>
              <a:t>and plants are eukaryotic </a:t>
            </a:r>
            <a:r>
              <a:rPr lang="en-US" dirty="0" smtClean="0"/>
              <a:t>autotrophs</a:t>
            </a:r>
            <a:endParaRPr lang="en-US" dirty="0"/>
          </a:p>
        </p:txBody>
      </p:sp>
      <p:pic>
        <p:nvPicPr>
          <p:cNvPr id="74756" name="Picture 2" descr="http://t2.gstatic.com/images?q=tbn:ANd9GcSHjpCCPQh9m52R6MzSRqcUluGR1GrotoKPlORy5Xj3nLGt28pI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185737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 descr="http://t2.gstatic.com/images?q=tbn:ANd9GcT9WdxggB6OnRF83x-84wqCUF2_I4QjWjs1GsaJSLV2lNnHS9W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755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cycle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Utilize organic materials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Release CO2 as a by product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Incorporate organic carbon made by autotrophs into tissues, most of carbon remains in us until we die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Rely on the activities of primary producers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Heterotrophs that digest and utilize the carbon in the remains of primary producers and consumers when we die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Bacteria and fungi play the major role in decomposition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Release CO2 as a by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would happen if we did not have decomposers?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1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Carbon cycle continued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release of CO</a:t>
            </a:r>
            <a:r>
              <a:rPr lang="en-US" sz="2000" smtClean="0"/>
              <a:t>2</a:t>
            </a:r>
            <a:r>
              <a:rPr lang="en-US" smtClean="0"/>
              <a:t> starts the cycle over again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Worldwide the rate of CO</a:t>
            </a:r>
            <a:r>
              <a:rPr lang="en-US" sz="2000" smtClean="0"/>
              <a:t>2 </a:t>
            </a:r>
            <a:r>
              <a:rPr lang="en-US" smtClean="0"/>
              <a:t>production exceeds the rate at which it is being incorporated into organic materials</a:t>
            </a:r>
          </a:p>
          <a:p>
            <a:pPr lvl="1" eaLnBrk="1" hangingPunct="1"/>
            <a:r>
              <a:rPr lang="en-US" smtClean="0"/>
              <a:t>Why?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6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figure_25_15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85763"/>
            <a:ext cx="8548687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789988" cy="304800"/>
          </a:xfrm>
          <a:noFill/>
          <a:ln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smtClean="0">
                <a:latin typeface="Arial" charset="0"/>
              </a:rPr>
              <a:t>Figure 25.15  </a:t>
            </a: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Simplified carbon cycle</a:t>
            </a: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246188" y="3787775"/>
            <a:ext cx="130016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Fungi, bacteria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2549525" y="3200400"/>
            <a:ext cx="757238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Methane</a:t>
            </a: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2476500" y="4530725"/>
            <a:ext cx="13922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Dead organisms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6146800" y="3784600"/>
            <a:ext cx="7302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Animals</a:t>
            </a: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6008688" y="4611688"/>
            <a:ext cx="99536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Fossil fuels</a:t>
            </a: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5889625" y="5486400"/>
            <a:ext cx="11922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Plastics and</a:t>
            </a:r>
            <a:br>
              <a:rPr lang="en-US" sz="1400" b="1"/>
            </a:br>
            <a:r>
              <a:rPr lang="en-US" sz="1400" b="1"/>
              <a:t>other artificial</a:t>
            </a:r>
            <a:br>
              <a:rPr lang="en-US" sz="1400" b="1"/>
            </a:br>
            <a:r>
              <a:rPr lang="en-US" sz="1400" b="1"/>
              <a:t>products</a:t>
            </a:r>
          </a:p>
        </p:txBody>
      </p: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4010025" y="549275"/>
            <a:ext cx="22780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Atmospheric CO</a:t>
            </a:r>
            <a:r>
              <a:rPr lang="en-US" sz="1400" b="1" baseline="-25000"/>
              <a:t>2</a:t>
            </a:r>
            <a:r>
              <a:rPr lang="en-US" sz="1400" b="1"/>
              <a:t> and CO</a:t>
            </a:r>
            <a:r>
              <a:rPr lang="en-US" sz="1400" b="1" baseline="-25000"/>
              <a:t>2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dissolved in water</a:t>
            </a:r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4175125" y="1273175"/>
            <a:ext cx="18557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600" b="1"/>
              <a:t>Fixation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(into organic carbon)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333375" y="1281113"/>
            <a:ext cx="1525588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600" b="1"/>
              <a:t>Decomposition</a:t>
            </a:r>
            <a:endParaRPr lang="en-US" sz="1400" b="1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6173788" y="1276350"/>
            <a:ext cx="1155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600" b="1"/>
              <a:t>Respiration</a:t>
            </a:r>
            <a:endParaRPr lang="en-US" sz="1400" b="1"/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7637463" y="1271588"/>
            <a:ext cx="12096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600" b="1"/>
              <a:t>Combustion</a:t>
            </a:r>
            <a:endParaRPr lang="en-US" sz="1400" b="1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303838" y="3354388"/>
            <a:ext cx="13684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600" b="1"/>
              <a:t>Consumption</a:t>
            </a:r>
            <a:endParaRPr lang="en-US" sz="1400" b="1"/>
          </a:p>
        </p:txBody>
      </p:sp>
      <p:sp>
        <p:nvSpPr>
          <p:cNvPr id="246800" name="Text Box 16"/>
          <p:cNvSpPr txBox="1">
            <a:spLocks noChangeArrowheads="1"/>
          </p:cNvSpPr>
          <p:nvPr/>
        </p:nvSpPr>
        <p:spPr bwMode="auto">
          <a:xfrm>
            <a:off x="3990975" y="2117725"/>
            <a:ext cx="29527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US" sz="1400" b="1"/>
              <a:t>Autotrophs (plants, algae,</a:t>
            </a:r>
            <a:br>
              <a:rPr lang="en-US" sz="1400" b="1"/>
            </a:br>
            <a:r>
              <a:rPr lang="en-US" sz="1400" b="1"/>
              <a:t>photosynthetic bacteria, protozoa,</a:t>
            </a:r>
            <a:br>
              <a:rPr lang="en-US" sz="1400" b="1"/>
            </a:br>
            <a:r>
              <a:rPr lang="en-US" sz="1400" b="1"/>
              <a:t>chemoautotrophic bacteria)</a:t>
            </a:r>
          </a:p>
        </p:txBody>
      </p:sp>
    </p:spTree>
    <p:extLst>
      <p:ext uri="{BB962C8B-B14F-4D97-AF65-F5344CB8AC3E}">
        <p14:creationId xmlns:p14="http://schemas.microsoft.com/office/powerpoint/2010/main" val="3943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Cellulose degradation</a:t>
            </a:r>
            <a:br>
              <a:rPr lang="en-US" smtClean="0"/>
            </a:br>
            <a:r>
              <a:rPr lang="en-US" smtClean="0"/>
              <a:t>Microorganisms and herbivores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Cattle eat </a:t>
            </a:r>
            <a:r>
              <a:rPr lang="en-US" dirty="0" smtClean="0"/>
              <a:t>grasses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</a:t>
            </a:r>
            <a:r>
              <a:rPr lang="en-US" dirty="0" smtClean="0"/>
              <a:t>equire special microbes capable of digesting cellulose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Specialized digestive compartment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Rumen in cattle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Each </a:t>
            </a:r>
            <a:r>
              <a:rPr lang="en-US" dirty="0" smtClean="0"/>
              <a:t>milliliter of rumen content contains one hundred billion (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 </a:t>
            </a:r>
            <a:r>
              <a:rPr lang="en-US" dirty="0" smtClean="0"/>
              <a:t>or 100,000,000,000) bacteria, 10</a:t>
            </a:r>
            <a:r>
              <a:rPr lang="en-US" baseline="30000" dirty="0" smtClean="0"/>
              <a:t>6</a:t>
            </a:r>
            <a:r>
              <a:rPr lang="en-US" dirty="0" smtClean="0"/>
              <a:t> protozoa, 10</a:t>
            </a:r>
            <a:r>
              <a:rPr lang="en-US" baseline="30000" dirty="0" smtClean="0"/>
              <a:t>3</a:t>
            </a:r>
            <a:r>
              <a:rPr lang="en-US" dirty="0" smtClean="0"/>
              <a:t> fungi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Gases are produced (CO</a:t>
            </a:r>
            <a:r>
              <a:rPr lang="en-US" sz="2300" dirty="0" smtClean="0"/>
              <a:t>2</a:t>
            </a:r>
            <a:r>
              <a:rPr lang="en-US" dirty="0" smtClean="0"/>
              <a:t> and CH</a:t>
            </a:r>
            <a:r>
              <a:rPr lang="en-US" sz="2300" dirty="0" smtClean="0"/>
              <a:t>4</a:t>
            </a:r>
            <a:r>
              <a:rPr lang="en-US" dirty="0" smtClean="0"/>
              <a:t>) as a result of fermentation which is discharged when the animal belches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These gases are contributing to the accumulation of green house gases!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2.google.com/images?q=tbn:ANd9GcQR8k5N9aC7xJZdta62H1X8d0VKwoJXJilXcApd9r9hLSCUnN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457200"/>
            <a:ext cx="4007002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Biodegradation</a:t>
            </a:r>
            <a:br>
              <a:rPr lang="en-US" dirty="0" smtClean="0"/>
            </a:br>
            <a:r>
              <a:rPr lang="en-US" dirty="0" smtClean="0"/>
              <a:t>Microbiology in your backyard: composting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Natural decomposition of organic solid material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Mixing garden debris and kitchen organic waste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Must exclude meats and fats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Carbon/nitrogen ratio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Browns = carbon =2/3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Greens = nitrogen= 1/3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Microbial metabolism causes the pile to heat up to 55-66 degrees 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Pathogens are killed at these temperatures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the pile is frequently aerated the composting can be completed in 6 weeks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Compost is used as fertilizer, reduces landfill waste</a:t>
            </a:r>
            <a:endParaRPr lang="en-US" dirty="0"/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2286000"/>
            <a:ext cx="21209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5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Nitrogen cycle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Nitrogen is an important nutritional element required by organisms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Most nitrogen is found as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________________by </a:t>
            </a:r>
            <a:r>
              <a:rPr lang="en-US" dirty="0" smtClean="0"/>
              <a:t>organisms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64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The majority of microorganisms are beneficial or harmless.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Without bacteria life as we know it would not exist!!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Nitrogen fixation</a:t>
            </a:r>
          </a:p>
          <a:p>
            <a:pPr>
              <a:defRPr/>
            </a:pPr>
            <a:r>
              <a:rPr lang="en-US" dirty="0"/>
              <a:t>Carbon cycle</a:t>
            </a:r>
          </a:p>
          <a:p>
            <a:pPr>
              <a:defRPr/>
            </a:pPr>
            <a:r>
              <a:rPr lang="en-US"/>
              <a:t>Sulfur and phosphorus cycling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How do plants and animals get nitrogen?</a:t>
            </a:r>
            <a:br>
              <a:rPr lang="en-US" smtClean="0"/>
            </a:br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endParaRPr lang="en-US" dirty="0" smtClean="0"/>
          </a:p>
          <a:p>
            <a:pPr eaLnBrk="1" hangingPunct="1"/>
            <a:r>
              <a:rPr lang="en-US" dirty="0" smtClean="0"/>
              <a:t>Since N</a:t>
            </a:r>
            <a:r>
              <a:rPr lang="en-US" sz="2000" dirty="0" smtClean="0"/>
              <a:t>2</a:t>
            </a:r>
            <a:r>
              <a:rPr lang="en-US" dirty="0" smtClean="0"/>
              <a:t> gas is not a usable form of nitrogen consumers (us) must </a:t>
            </a:r>
            <a:r>
              <a:rPr lang="en-US" dirty="0" smtClean="0"/>
              <a:t>___________________ ___________ </a:t>
            </a:r>
            <a:r>
              <a:rPr lang="en-US" dirty="0" smtClean="0"/>
              <a:t>to gain nitrogen.</a:t>
            </a:r>
          </a:p>
        </p:txBody>
      </p:sp>
    </p:spTree>
    <p:extLst>
      <p:ext uri="{BB962C8B-B14F-4D97-AF65-F5344CB8AC3E}">
        <p14:creationId xmlns:p14="http://schemas.microsoft.com/office/powerpoint/2010/main" val="31006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Nitrogen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prokaryotic organisms are capable of converting N</a:t>
            </a:r>
            <a:r>
              <a:rPr lang="en-US" sz="2100" dirty="0" smtClean="0"/>
              <a:t>2</a:t>
            </a:r>
            <a:r>
              <a:rPr lang="en-US" dirty="0" smtClean="0"/>
              <a:t> gas into a usable form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Only prokaryotic organisms can do this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During nitrogen fixation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Process in which nitrogen gas N</a:t>
            </a:r>
            <a:r>
              <a:rPr lang="en-US" sz="1900" dirty="0" smtClean="0"/>
              <a:t>2</a:t>
            </a:r>
            <a:r>
              <a:rPr lang="en-US" dirty="0" smtClean="0"/>
              <a:t> is reduced to form ammonia NH</a:t>
            </a:r>
            <a:r>
              <a:rPr lang="en-US" sz="1900" dirty="0" smtClean="0"/>
              <a:t>3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Ammonia can be incorporated into cellular material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Mediated by the enzyme </a:t>
            </a:r>
            <a:r>
              <a:rPr lang="en-US" dirty="0" err="1" smtClean="0"/>
              <a:t>nitrogenase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Requires 16 molecules of ATP for every molecule of nitrogen fixed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371600" lvl="3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76200" y="5576"/>
            <a:ext cx="7124700" cy="923925"/>
          </a:xfrm>
        </p:spPr>
        <p:txBody>
          <a:bodyPr/>
          <a:lstStyle/>
          <a:p>
            <a:pPr eaLnBrk="1" hangingPunct="1"/>
            <a:r>
              <a:rPr lang="en-US" dirty="0" smtClean="0"/>
              <a:t>Ammonification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" y="743709"/>
            <a:ext cx="7124700" cy="5257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Bacteria (not capable of N fixation) and fungi decompose wastes and dead </a:t>
            </a:r>
            <a:r>
              <a:rPr lang="en-US" dirty="0" smtClean="0"/>
              <a:t>organisms use the process of ammonification to obtain N</a:t>
            </a:r>
            <a:endParaRPr lang="en-US" dirty="0"/>
          </a:p>
          <a:p>
            <a:pPr eaLnBrk="1" hangingPunct="1"/>
            <a:r>
              <a:rPr lang="en-US" dirty="0" smtClean="0"/>
              <a:t>Ammonification</a:t>
            </a:r>
          </a:p>
          <a:p>
            <a:pPr lvl="1" eaLnBrk="1" hangingPunct="1"/>
            <a:r>
              <a:rPr lang="en-US" dirty="0" smtClean="0"/>
              <a:t>Decomposition process that coverts organic nitrogen (amino groups from proteins) into ammonia NH</a:t>
            </a:r>
            <a:r>
              <a:rPr lang="en-US" sz="1800" dirty="0" smtClean="0"/>
              <a:t>3</a:t>
            </a:r>
          </a:p>
          <a:p>
            <a:pPr lvl="1" eaLnBrk="1" hangingPunct="1"/>
            <a:r>
              <a:rPr lang="en-US" dirty="0" smtClean="0"/>
              <a:t>In moist environments ammonium NH</a:t>
            </a:r>
            <a:r>
              <a:rPr lang="en-US" sz="1800" dirty="0" smtClean="0"/>
              <a:t>4</a:t>
            </a:r>
            <a:r>
              <a:rPr lang="en-US" dirty="0" smtClean="0"/>
              <a:t>+ is formed, which organisms can also absorb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4" name="Picture 6" descr="Structure of an amino 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5464860"/>
            <a:ext cx="1310516" cy="9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0" y="6309287"/>
            <a:ext cx="1752600" cy="29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14800" y="6030736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</a:t>
            </a:r>
            <a:r>
              <a:rPr lang="en-US" sz="1200" dirty="0" smtClean="0"/>
              <a:t>3 </a:t>
            </a:r>
          </a:p>
          <a:p>
            <a:r>
              <a:rPr lang="en-US" sz="1600" dirty="0" smtClean="0"/>
              <a:t>ammonia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65414" y="6035907"/>
            <a:ext cx="533400" cy="369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0" y="600150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Protein digestion</a:t>
            </a:r>
            <a:endParaRPr lang="en-US" sz="1400" dirty="0"/>
          </a:p>
        </p:txBody>
      </p:sp>
      <p:pic>
        <p:nvPicPr>
          <p:cNvPr id="1026" name="Picture 2" descr="http://ecoble.com/wp-content/uploads/2008/09/chickens_mauledby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4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Nitrification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buFont typeface="Arial" charset="0"/>
              <a:buChar char="–"/>
            </a:pPr>
            <a:r>
              <a:rPr lang="en-US" dirty="0" err="1" smtClean="0"/>
              <a:t>Nitrifiers</a:t>
            </a:r>
            <a:endParaRPr lang="en-US" dirty="0" smtClean="0"/>
          </a:p>
          <a:p>
            <a:pPr lvl="2" eaLnBrk="1" hangingPunct="1">
              <a:buFont typeface="Arial" charset="0"/>
              <a:buChar char="–"/>
            </a:pPr>
            <a:r>
              <a:rPr lang="en-US" dirty="0" smtClean="0"/>
              <a:t>Oxidize ammonium (NH</a:t>
            </a:r>
            <a:r>
              <a:rPr lang="en-US" sz="1700" dirty="0" smtClean="0"/>
              <a:t>4</a:t>
            </a:r>
            <a:r>
              <a:rPr lang="en-US" dirty="0" smtClean="0"/>
              <a:t>+) to nitrite NO</a:t>
            </a:r>
            <a:r>
              <a:rPr lang="en-US" sz="1600" dirty="0" smtClean="0"/>
              <a:t>2</a:t>
            </a:r>
            <a:r>
              <a:rPr lang="en-US" dirty="0" smtClean="0"/>
              <a:t>- and ultimately to nitrate NO</a:t>
            </a:r>
            <a:r>
              <a:rPr lang="en-US" sz="1700" dirty="0" smtClean="0"/>
              <a:t>3</a:t>
            </a:r>
            <a:r>
              <a:rPr lang="en-US" dirty="0" smtClean="0"/>
              <a:t>-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Plants use Nitrate as a nutrient for growth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2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Denitrification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Denitrification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Converts nitrate NO</a:t>
            </a:r>
            <a:r>
              <a:rPr lang="en-US" sz="1800" dirty="0" smtClean="0"/>
              <a:t>3</a:t>
            </a:r>
            <a:r>
              <a:rPr lang="en-US" dirty="0" smtClean="0"/>
              <a:t>-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nitrite NO</a:t>
            </a:r>
            <a:r>
              <a:rPr lang="en-US" sz="18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</a:t>
            </a:r>
            <a:r>
              <a:rPr lang="en-US" sz="1800" dirty="0" smtClean="0"/>
              <a:t>2</a:t>
            </a:r>
            <a:r>
              <a:rPr lang="en-US" dirty="0" smtClean="0"/>
              <a:t> or N</a:t>
            </a:r>
            <a:r>
              <a:rPr lang="en-US" sz="1800" dirty="0" smtClean="0"/>
              <a:t>2</a:t>
            </a:r>
            <a:r>
              <a:rPr lang="en-US" dirty="0" smtClean="0"/>
              <a:t>O gas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Some </a:t>
            </a:r>
            <a:r>
              <a:rPr lang="en-US" i="1" dirty="0" smtClean="0"/>
              <a:t>Pseudomonas</a:t>
            </a:r>
            <a:r>
              <a:rPr lang="en-US" dirty="0" smtClean="0"/>
              <a:t> species are capable of doing this.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This is an anaerobic (no oxygen) process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10600" cy="533400"/>
          </a:xfrm>
        </p:spPr>
        <p:txBody>
          <a:bodyPr lIns="0" tIns="0" rIns="91429" bIns="0" anchor="t">
            <a:normAutofit fontScale="90000"/>
          </a:bodyPr>
          <a:lstStyle/>
          <a:p>
            <a:pPr eaLnBrk="1" hangingPunct="1"/>
            <a:r>
              <a:rPr lang="en-US" smtClean="0"/>
              <a:t>Environmental Microbiology</a:t>
            </a:r>
            <a:endParaRPr 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49400"/>
            <a:ext cx="7419975" cy="3543300"/>
          </a:xfrm>
        </p:spPr>
        <p:txBody>
          <a:bodyPr lIns="0" tIns="18285" rIns="0" bIns="18285"/>
          <a:lstStyle/>
          <a:p>
            <a:pPr eaLnBrk="1" hangingPunct="1"/>
            <a:r>
              <a:rPr lang="en-US" b="1" dirty="0" smtClean="0"/>
              <a:t>Microbial Ecology</a:t>
            </a:r>
          </a:p>
          <a:p>
            <a:pPr lvl="1" eaLnBrk="1" hangingPunct="1"/>
            <a:r>
              <a:rPr lang="en-US" dirty="0" smtClean="0"/>
              <a:t>Study of the interrelationships among microorganisms and the environment</a:t>
            </a:r>
          </a:p>
          <a:p>
            <a:pPr lvl="2" eaLnBrk="1" hangingPunct="1"/>
            <a:r>
              <a:rPr lang="en-US" dirty="0" smtClean="0"/>
              <a:t>Role </a:t>
            </a:r>
            <a:r>
              <a:rPr lang="en-US" dirty="0" smtClean="0"/>
              <a:t>of adaptation in microbial survival</a:t>
            </a:r>
          </a:p>
        </p:txBody>
      </p:sp>
    </p:spTree>
    <p:extLst>
      <p:ext uri="{BB962C8B-B14F-4D97-AF65-F5344CB8AC3E}">
        <p14:creationId xmlns:p14="http://schemas.microsoft.com/office/powerpoint/2010/main" val="23188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509000" cy="520700"/>
          </a:xfrm>
        </p:spPr>
        <p:txBody>
          <a:bodyPr lIns="0" tIns="0" rIns="91429" bIns="0" anchor="t">
            <a:normAutofit fontScale="90000"/>
          </a:bodyPr>
          <a:lstStyle/>
          <a:p>
            <a:pPr eaLnBrk="1" hangingPunct="1"/>
            <a:r>
              <a:rPr lang="en-US" smtClean="0"/>
              <a:t>Environmental Microbiology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49400"/>
            <a:ext cx="7788275" cy="4630738"/>
          </a:xfrm>
        </p:spPr>
        <p:txBody>
          <a:bodyPr lIns="0" tIns="18285" rIns="0" bIns="18285"/>
          <a:lstStyle/>
          <a:p>
            <a:pPr eaLnBrk="1" hangingPunct="1"/>
            <a:r>
              <a:rPr lang="en-US" b="1" dirty="0" smtClean="0"/>
              <a:t>Microbial Ecology</a:t>
            </a:r>
            <a:endParaRPr lang="en-US" dirty="0" smtClean="0"/>
          </a:p>
          <a:p>
            <a:pPr lvl="1" eaLnBrk="1" hangingPunct="1"/>
            <a:r>
              <a:rPr lang="en-US" dirty="0" smtClean="0"/>
              <a:t>Role of adaptation in microbial survival</a:t>
            </a:r>
          </a:p>
          <a:p>
            <a:pPr lvl="2" eaLnBrk="1" hangingPunct="1"/>
            <a:r>
              <a:rPr lang="en-US" dirty="0" smtClean="0"/>
              <a:t>Most microorganisms live in harsh environments</a:t>
            </a:r>
          </a:p>
          <a:p>
            <a:pPr lvl="3" eaLnBrk="1" hangingPunct="1"/>
            <a:r>
              <a:rPr lang="en-US" sz="2200" dirty="0" smtClean="0"/>
              <a:t>Microbes must be specially adapted to survive 	</a:t>
            </a:r>
          </a:p>
          <a:p>
            <a:pPr lvl="2" eaLnBrk="1" hangingPunct="1"/>
            <a:r>
              <a:rPr lang="en-US" dirty="0" smtClean="0"/>
              <a:t>Microbes must adapt to constantly varying </a:t>
            </a:r>
            <a:r>
              <a:rPr lang="en-US" dirty="0" smtClean="0"/>
              <a:t>conditions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9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674100" cy="533400"/>
          </a:xfrm>
        </p:spPr>
        <p:txBody>
          <a:bodyPr lIns="0" tIns="0" rIns="91429" bIns="0" anchor="t">
            <a:normAutofit fontScale="90000"/>
          </a:bodyPr>
          <a:lstStyle/>
          <a:p>
            <a:pPr eaLnBrk="1" hangingPunct="1"/>
            <a:r>
              <a:rPr lang="en-US" dirty="0" smtClean="0"/>
              <a:t>Applied Environmental Microbiology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49400"/>
            <a:ext cx="7419975" cy="3598863"/>
          </a:xfrm>
        </p:spPr>
        <p:txBody>
          <a:bodyPr lIns="0" tIns="18285" rIns="0" bIns="18285"/>
          <a:lstStyle/>
          <a:p>
            <a:pPr eaLnBrk="1" hangingPunct="1"/>
            <a:r>
              <a:rPr lang="en-US" b="1" dirty="0" smtClean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Takes advantage of microbial adaptation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Most known application is use of bacteria to clean oil spills</a:t>
            </a:r>
          </a:p>
        </p:txBody>
      </p:sp>
    </p:spTree>
    <p:extLst>
      <p:ext uri="{BB962C8B-B14F-4D97-AF65-F5344CB8AC3E}">
        <p14:creationId xmlns:p14="http://schemas.microsoft.com/office/powerpoint/2010/main" val="3148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9700"/>
            <a:ext cx="8585200" cy="495300"/>
          </a:xfrm>
        </p:spPr>
        <p:txBody>
          <a:bodyPr lIns="0" tIns="0" rIns="91429" bIns="0" anchor="t">
            <a:normAutofit fontScale="90000"/>
          </a:bodyPr>
          <a:lstStyle/>
          <a:p>
            <a:pPr eaLnBrk="1" hangingPunct="1"/>
            <a:r>
              <a:rPr lang="en-US" smtClean="0"/>
              <a:t>Industrial Microbiology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49400"/>
            <a:ext cx="7419975" cy="3824288"/>
          </a:xfrm>
        </p:spPr>
        <p:txBody>
          <a:bodyPr lIns="0" tIns="18285" rIns="0" bIns="18285">
            <a:normAutofit fontScale="92500"/>
          </a:bodyPr>
          <a:lstStyle/>
          <a:p>
            <a:pPr eaLnBrk="1" hangingPunct="1"/>
            <a:r>
              <a:rPr lang="en-US" b="1" dirty="0" smtClean="0"/>
              <a:t>Two Types of Bioremediation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  <a:endParaRPr lang="en-US" b="1" dirty="0" smtClean="0"/>
          </a:p>
          <a:p>
            <a:pPr lvl="2" eaLnBrk="1" hangingPunct="1"/>
            <a:r>
              <a:rPr lang="en-US" dirty="0" smtClean="0"/>
              <a:t>Microbes “encouraged” to degrade toxic substances in soil or water </a:t>
            </a:r>
          </a:p>
          <a:p>
            <a:pPr lvl="2" eaLnBrk="1" hangingPunct="1"/>
            <a:r>
              <a:rPr lang="en-US" dirty="0" smtClean="0"/>
              <a:t>________________________________microbe </a:t>
            </a:r>
            <a:r>
              <a:rPr lang="en-US" dirty="0" smtClean="0"/>
              <a:t>growth</a:t>
            </a:r>
          </a:p>
          <a:p>
            <a:pPr lvl="1" eaLnBrk="1" hangingPunct="1"/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2" eaLnBrk="1" hangingPunct="1"/>
            <a:r>
              <a:rPr lang="en-US" dirty="0" smtClean="0"/>
              <a:t>Genetically modified microbes degrade specific pollutants</a:t>
            </a:r>
          </a:p>
        </p:txBody>
      </p:sp>
    </p:spTree>
    <p:extLst>
      <p:ext uri="{BB962C8B-B14F-4D97-AF65-F5344CB8AC3E}">
        <p14:creationId xmlns:p14="http://schemas.microsoft.com/office/powerpoint/2010/main" val="4290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Pollutants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Source: domestic and industrial waste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Dumped into the environment due to convenience or accidental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Dow: Dioxin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Exon &amp; BP oil spills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Synthetic compounds with similar chemical composition and structure are more likely to be </a:t>
            </a:r>
            <a:r>
              <a:rPr lang="en-US" dirty="0" smtClean="0"/>
              <a:t>degraded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__________________</a:t>
            </a:r>
            <a:r>
              <a:rPr lang="en-US" dirty="0" smtClean="0"/>
              <a:t>are </a:t>
            </a:r>
            <a:r>
              <a:rPr lang="en-US" dirty="0" smtClean="0"/>
              <a:t>synthetic compounds totally different than what occur in nature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These often persist in nature for long periods of time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Since organisms are not likely to have enzymes necessary for degrading these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s95432_31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1481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0173"/>
            <a:ext cx="8266113" cy="58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6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793</Words>
  <Application>Microsoft Office PowerPoint</Application>
  <PresentationFormat>On-screen Show (4:3)</PresentationFormat>
  <Paragraphs>156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Environmental Microbiology</vt:lpstr>
      <vt:lpstr>Environmental Microbiology</vt:lpstr>
      <vt:lpstr>Applied Environmental Microbiology</vt:lpstr>
      <vt:lpstr>Industrial Microbiology</vt:lpstr>
      <vt:lpstr>Pollutants</vt:lpstr>
      <vt:lpstr>PowerPoint Presentation</vt:lpstr>
      <vt:lpstr>PowerPoint Presentation</vt:lpstr>
      <vt:lpstr>The Carbon Cycle What is one of the main goals of an organism?</vt:lpstr>
      <vt:lpstr>The start of the carbon cycle is autotrophy</vt:lpstr>
      <vt:lpstr>Carbon cycle continued</vt:lpstr>
      <vt:lpstr>What would happen if we did not have decomposers?</vt:lpstr>
      <vt:lpstr>Carbon cycle continued</vt:lpstr>
      <vt:lpstr>Figure 25.15  Simplified carbon cycle</vt:lpstr>
      <vt:lpstr>Cellulose degradation Microorganisms and herbivores</vt:lpstr>
      <vt:lpstr>PowerPoint Presentation</vt:lpstr>
      <vt:lpstr>Biodegradation Microbiology in your backyard: composting</vt:lpstr>
      <vt:lpstr>Nitrogen cycle</vt:lpstr>
      <vt:lpstr>How do plants and animals get nitrogen? </vt:lpstr>
      <vt:lpstr>Nitrogen Fixation</vt:lpstr>
      <vt:lpstr>Ammonification</vt:lpstr>
      <vt:lpstr>Nitrification</vt:lpstr>
      <vt:lpstr>Denitrification</vt:lpstr>
      <vt:lpstr>PowerPoint Presentation</vt:lpstr>
    </vt:vector>
  </TitlesOfParts>
  <Company>Delta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delta</dc:creator>
  <cp:lastModifiedBy>delta</cp:lastModifiedBy>
  <cp:revision>3</cp:revision>
  <dcterms:created xsi:type="dcterms:W3CDTF">2013-05-06T17:02:04Z</dcterms:created>
  <dcterms:modified xsi:type="dcterms:W3CDTF">2013-05-07T20:24:38Z</dcterms:modified>
</cp:coreProperties>
</file>